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5"/>
    <p:sldMasterId id="2147483724" r:id="rId6"/>
  </p:sldMasterIdLst>
  <p:notesMasterIdLst>
    <p:notesMasterId r:id="rId15"/>
  </p:notesMasterIdLst>
  <p:handoutMasterIdLst>
    <p:handoutMasterId r:id="rId16"/>
  </p:handoutMasterIdLst>
  <p:sldIdLst>
    <p:sldId id="2147475829" r:id="rId7"/>
    <p:sldId id="2147475828" r:id="rId8"/>
    <p:sldId id="2147475830" r:id="rId9"/>
    <p:sldId id="2147475831" r:id="rId10"/>
    <p:sldId id="2147475832" r:id="rId11"/>
    <p:sldId id="2147475833" r:id="rId12"/>
    <p:sldId id="2147475834" r:id="rId13"/>
    <p:sldId id="2147475835" r:id="rId14"/>
  </p:sldIdLst>
  <p:sldSz cx="12192000" cy="6858000"/>
  <p:notesSz cx="6858000" cy="9144000"/>
  <p:embeddedFontLst>
    <p:embeddedFont>
      <p:font typeface="Sarmady" pitchFamily="2" charset="-78"/>
      <p:regular r:id="rId17"/>
    </p:embeddedFont>
    <p:embeddedFont>
      <p:font typeface="Sarmady Bold" panose="020B0604020202020204" charset="-78"/>
      <p:regular r:id="rId18"/>
      <p:bold r:id="rId19"/>
      <p:italic r:id="rId20"/>
      <p:boldItalic r:id="rId21"/>
    </p:embeddedFont>
    <p:embeddedFont>
      <p:font typeface="Sarmady Light" pitchFamily="2" charset="-78"/>
      <p:regular r:id="rId22"/>
    </p:embeddedFont>
    <p:embeddedFont>
      <p:font typeface="Sarmady Light Italic" panose="020B0604020202020204" charset="-78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8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2568" userDrawn="1">
          <p15:clr>
            <a:srgbClr val="A4A3A4"/>
          </p15:clr>
        </p15:guide>
        <p15:guide id="5" pos="1776" userDrawn="1">
          <p15:clr>
            <a:srgbClr val="A4A3A4"/>
          </p15:clr>
        </p15:guide>
        <p15:guide id="6" pos="1008" userDrawn="1">
          <p15:clr>
            <a:srgbClr val="A4A3A4"/>
          </p15:clr>
        </p15:guide>
        <p15:guide id="7" pos="4104" userDrawn="1">
          <p15:clr>
            <a:srgbClr val="A4A3A4"/>
          </p15:clr>
        </p15:guide>
        <p15:guide id="8" orient="horz" pos="1728" userDrawn="1">
          <p15:clr>
            <a:srgbClr val="A4A3A4"/>
          </p15:clr>
        </p15:guide>
        <p15:guide id="10" orient="horz" pos="3096" userDrawn="1">
          <p15:clr>
            <a:srgbClr val="A4A3A4"/>
          </p15:clr>
        </p15:guide>
        <p15:guide id="11" pos="6744" userDrawn="1">
          <p15:clr>
            <a:srgbClr val="A4A3A4"/>
          </p15:clr>
        </p15:guide>
        <p15:guide id="12" orient="horz" pos="2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5CC819-3F9E-7455-784E-2DD6C3AE35E8}" name="Fatima Alkhubani" initials="FA" userId="S::falkhubani@sidf.gov.sa::c503886e-f3e1-48b2-a86a-d4951573a125" providerId="AD"/>
  <p188:author id="{C0806747-0015-7972-CBE2-2EE251F6F01C}" name="Abdulaziz Alharthy" initials="AA" userId="S::aharthy@sidf.gov.sa::2ec27bd8-bf96-4493-9223-77d9f03d7548" providerId="AD"/>
  <p188:author id="{8BA58847-1F5D-DF13-3C8E-CD669F4301D9}" name="Hanoof Almusaiteer" initials="HA" userId="S::hmasaiteer@sidf.gov.sa::d73dd877-4670-4a38-9aa1-3c7c57ef12e4" providerId="AD"/>
  <p188:author id="{E064576F-A60A-9962-C79E-F5D9DE549F02}" name="Elaf Aljuhani" initials="EA" userId="S::ejuhani@sidf.gov.sa::8f4269dc-b247-4aab-a53f-24af5574d127" providerId="AD"/>
  <p188:author id="{8FAB6E77-6740-C80F-3EC4-F329B74B59D2}" name="Yazan AL-Fraihi" initials="YAF" userId="S::yfraihi@sidf.gov.sa::6b3a322f-78d8-405a-9985-746100512f87" providerId="AD"/>
  <p188:author id="{28F4789A-DE74-8064-3EAC-68BE400303C1}" name="Faisel Alsabhan" initials="FA" userId="S::fsabhan@sidf.gov.sa::a92b6820-c946-4c70-a2e0-6a31b99033e9" providerId="AD"/>
  <p188:author id="{845DE7A3-DC59-63D7-0172-E5D0AFBD88AF}" name="Mohammed AlSuwailem" initials="MA" userId="S::malsuwailem@sidf.gov.sa::29673c51-f6ea-46eb-80de-88ccb84200e6" providerId="AD"/>
  <p188:author id="{E7F10CCE-EBE3-43D5-622D-0FB2D8D74AF3}" name="Hend Alabdullatif" initials="HA" userId="S::habdullatif@sidf.gov.sa::d27fd9de-81fb-4260-b3cd-552cb2b3a9c2" providerId="AD"/>
  <p188:author id="{3FEB31EA-D51D-6B41-6FFE-75EF31F4AF4E}" name="Abdulaziz AL-Shaya" initials="AAS" userId="S::ashaya2@sidf.gov.sa::6fd6664f-1b07-4ec4-bc33-4851763ea2ba" providerId="AD"/>
  <p188:author id="{80B344F2-7991-E035-B980-4F35FFD5F05D}" name="Mohammed Almohaya" initials="MA" userId="S::mmohaya@sidf.gov.sa::4dd45e4a-f21d-442a-b0d9-cce80f40b91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536"/>
    <a:srgbClr val="3D82B3"/>
    <a:srgbClr val="E4E4E4"/>
    <a:srgbClr val="E7E7EA"/>
    <a:srgbClr val="283772"/>
    <a:srgbClr val="163045"/>
    <a:srgbClr val="047555"/>
    <a:srgbClr val="316B95"/>
    <a:srgbClr val="C7A556"/>
    <a:srgbClr val="8E1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howGuides="1">
      <p:cViewPr varScale="1">
        <p:scale>
          <a:sx n="74" d="100"/>
          <a:sy n="74" d="100"/>
        </p:scale>
        <p:origin x="1042" y="72"/>
      </p:cViewPr>
      <p:guideLst>
        <p:guide orient="horz" pos="2688"/>
        <p:guide pos="408"/>
        <p:guide pos="2568"/>
        <p:guide pos="1776"/>
        <p:guide pos="1008"/>
        <p:guide pos="4104"/>
        <p:guide orient="horz" pos="1728"/>
        <p:guide orient="horz" pos="3096"/>
        <p:guide pos="6744"/>
        <p:guide orient="horz" pos="2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9232"/>
    </p:cViewPr>
  </p:sorterViewPr>
  <p:notesViewPr>
    <p:cSldViewPr snapToGrid="0" showGuides="1">
      <p:cViewPr varScale="1">
        <p:scale>
          <a:sx n="121" d="100"/>
          <a:sy n="121" d="100"/>
        </p:scale>
        <p:origin x="5072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font" Target="fonts/font8.fntdata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3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>
            <a:extLst>
              <a:ext uri="{FF2B5EF4-FFF2-40B4-BE49-F238E27FC236}">
                <a16:creationId xmlns:a16="http://schemas.microsoft.com/office/drawing/2014/main" id="{5D9DFAAE-CE01-EA72-787B-4ECF87205A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 dirty="0">
              <a:latin typeface="Sarmady Light Italic" pitchFamily="2" charset="-78"/>
              <a:cs typeface="Sarmady Light Italic" pitchFamily="2" charset="-78"/>
            </a:endParaRP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283847AA-C9B9-89C7-2881-FE9B2F2C6B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D482F30-02A5-3942-B072-E1F62FD927A0}" type="datetimeFigureOut">
              <a:rPr lang="ar-SA" smtClean="0">
                <a:latin typeface="Sarmady Light Italic" pitchFamily="2" charset="-78"/>
                <a:cs typeface="Sarmady Light Italic" pitchFamily="2" charset="-78"/>
              </a:rPr>
              <a:t>17/08/1447</a:t>
            </a:fld>
            <a:endParaRPr lang="ar-SA" dirty="0">
              <a:latin typeface="Sarmady Light Italic" pitchFamily="2" charset="-78"/>
              <a:cs typeface="Sarmady Light Italic" pitchFamily="2" charset="-78"/>
            </a:endParaRPr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38912F0F-BB1D-E538-EFD4-C964850402FA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pPr algn="ctr"/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  <a:endParaRPr lang="ar-SA" u="sng" dirty="0">
              <a:solidFill>
                <a:srgbClr val="00C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EA715880-7022-ED26-A55B-7D108D6D27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0630B82-AFBC-C14F-9B0F-918FCA2181E1}" type="slidenum">
              <a:rPr lang="ar-SA" smtClean="0">
                <a:latin typeface="Sarmady Light Italic" pitchFamily="2" charset="-78"/>
                <a:cs typeface="Sarmady Light Italic" pitchFamily="2" charset="-78"/>
              </a:rPr>
              <a:t>‹#›</a:t>
            </a:fld>
            <a:endParaRPr lang="ar-SA" dirty="0">
              <a:latin typeface="Sarmady Light Italic" pitchFamily="2" charset="-78"/>
              <a:cs typeface="Sarmady Light Ital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89097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armady Bold" pitchFamily="50" charset="-7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armady Bold" pitchFamily="50" charset="-78"/>
              </a:defRPr>
            </a:lvl1pPr>
          </a:lstStyle>
          <a:p>
            <a:fld id="{EE8DB81A-5DE2-4F0A-A874-9A3082C6BB6C}" type="datetimeFigureOut">
              <a:rPr lang="en-US" smtClean="0"/>
              <a:pPr/>
              <a:t>04/02/2026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/>
            </a:lvl1pPr>
          </a:lstStyle>
          <a:p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armady Bold" pitchFamily="50" charset="-78"/>
              </a:defRPr>
            </a:lvl1pPr>
          </a:lstStyle>
          <a:p>
            <a:fld id="{D6C197DF-E7FA-4CD7-893D-B9A4A8D1C7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7899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Sarmady Bold" pitchFamily="50" charset="-78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armady Bold" pitchFamily="50" charset="-78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armady Bold" pitchFamily="50" charset="-78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armady Bold" pitchFamily="50" charset="-78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armady Bold" pitchFamily="50" charset="-7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197DF-E7FA-4CD7-893D-B9A4A8D1C7F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45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197DF-E7FA-4CD7-893D-B9A4A8D1C7F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2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197DF-E7FA-4CD7-893D-B9A4A8D1C7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3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197DF-E7FA-4CD7-893D-B9A4A8D1C7F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3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197DF-E7FA-4CD7-893D-B9A4A8D1C7F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6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197DF-E7FA-4CD7-893D-B9A4A8D1C7F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4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197DF-E7FA-4CD7-893D-B9A4A8D1C7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81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197DF-E7FA-4CD7-893D-B9A4A8D1C7F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131BA07B-38A1-0065-406E-0D9D5B0FC5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7684" y="333703"/>
            <a:ext cx="1993900" cy="914400"/>
          </a:xfrm>
          <a:prstGeom prst="rect">
            <a:avLst/>
          </a:prstGeom>
        </p:spPr>
      </p:pic>
      <p:pic>
        <p:nvPicPr>
          <p:cNvPr id="6" name="Picture 5" descr="A city with wind turbines&#10;&#10;Description automatically generated">
            <a:extLst>
              <a:ext uri="{FF2B5EF4-FFF2-40B4-BE49-F238E27FC236}">
                <a16:creationId xmlns:a16="http://schemas.microsoft.com/office/drawing/2014/main" id="{27A90485-842A-68F9-64F8-71DA6FAB34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F9FEF173-AD2B-8344-A7DD-0DDF0CCC94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2060" y="472035"/>
            <a:ext cx="1993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34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7530-F03D-DA76-9DEA-E6A74D8F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A1340-DF59-0AD1-E582-EE437C39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04CB5-E774-7EF2-5B04-0EF6FCA42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F222B4-AD27-EBF8-CB71-D8626B1D4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7ABA1F-23E3-956F-00D4-FD55FEB01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B23097-182D-FFCE-FFFC-DC0EBF81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C3DDA7-68F3-433D-83CB-AD55CDFC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826AA-87C0-3EBA-3DBC-2485B506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4108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5A578-ABCC-BCAA-39FE-73131C24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F26E1-B2AB-356F-A928-2EE33D45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02CC9-ACD0-3F85-E7B0-F5507F0A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DF684-829C-9F7C-D3EC-1E1D435A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75658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07567-F2EF-BED7-648E-8726F363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4824-BC36-CB12-757F-1BF872D0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CE6B0-2A32-D677-ACD6-74EA02DC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13527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650D-F001-C76E-E6BE-75EC45BB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CAC8-8692-083E-9623-EF2985B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788DA-8351-AE07-5F8A-1C9BD9E29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894AC-F06E-9955-4E9C-CA5DAE20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95477-CE27-1452-59EA-D510EFD9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A943-9370-12AD-2194-BF44336D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06782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E09A-E871-B195-F771-7BB06DB4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04608-D6AA-E009-99D9-06F5EF84D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EDF20-5E46-1998-3083-7E1C29048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9B071-1267-FFC2-C322-6F3DF503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DB211-AC21-5B41-383C-A5D6770B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16BB2-1DF3-E11A-9838-EFD8C5C3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97370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5FC9-53B5-A8EB-0234-E95FB7124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03CD6-BC6E-1E06-1A29-126EB5752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8CAB5-EC12-B854-8A18-7D28285D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8A9A-99C7-F47D-FD39-177AF683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F96D6-DC8D-82DB-427A-4758C592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57688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D9667-D259-0536-F84C-2294CC86E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38BF4-8A4A-74AF-EBB6-3B89DFD8F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227D0-C291-4BBF-E9E3-4DAB9BDB0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0704E-D81E-5BB6-016D-314CB679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9F6D-8E4D-A6F7-5D01-52AB7C44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6958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gradient with white lines&#10;&#10;Description automatically generated">
            <a:extLst>
              <a:ext uri="{FF2B5EF4-FFF2-40B4-BE49-F238E27FC236}">
                <a16:creationId xmlns:a16="http://schemas.microsoft.com/office/drawing/2014/main" id="{8FA31503-A94F-3831-E8FA-11C6ECFFDB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37ED3B4-F325-D746-FD4C-0B843BF362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9837" y="1889141"/>
            <a:ext cx="2092325" cy="1492250"/>
          </a:xfrm>
        </p:spPr>
        <p:txBody>
          <a:bodyPr>
            <a:normAutofit/>
          </a:bodyPr>
          <a:lstStyle>
            <a:lvl1pPr algn="ctr">
              <a:defRPr sz="8800" b="1" i="0">
                <a:solidFill>
                  <a:schemeClr val="bg1"/>
                </a:solidFill>
                <a:latin typeface="Sarmady Bold" pitchFamily="2" charset="-78"/>
                <a:cs typeface="Sarmady Bold" pitchFamily="2" charset="-78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B18A624-7F93-937C-F6D5-B5FBE663E0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6519" y="3717588"/>
            <a:ext cx="4749800" cy="1228725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ar-SA" dirty="0"/>
              <a:t>فاصل عرض تقديمي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495872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gradient with white lines&#10;&#10;Description automatically generated">
            <a:extLst>
              <a:ext uri="{FF2B5EF4-FFF2-40B4-BE49-F238E27FC236}">
                <a16:creationId xmlns:a16="http://schemas.microsoft.com/office/drawing/2014/main" id="{DC7A286A-B74B-ACC3-DDF8-1EDD47C22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A2DF3C6-F7C7-6D53-7B88-B1EE3C9C55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9837" y="1889141"/>
            <a:ext cx="2092325" cy="1492250"/>
          </a:xfrm>
        </p:spPr>
        <p:txBody>
          <a:bodyPr>
            <a:normAutofit/>
          </a:bodyPr>
          <a:lstStyle>
            <a:lvl1pPr algn="ctr">
              <a:defRPr sz="8800" b="1" i="0">
                <a:solidFill>
                  <a:schemeClr val="bg1"/>
                </a:solidFill>
                <a:latin typeface="Sarmady Bold" pitchFamily="2" charset="-78"/>
                <a:cs typeface="Sarmady Bold" pitchFamily="2" charset="-78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B786B2-7618-AEEB-77EB-2B867DB7ED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374" y="3717588"/>
            <a:ext cx="4749800" cy="1228725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ar-SA" dirty="0"/>
              <a:t>فاصل عرض تقديمي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556701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ue lines&#10;&#10;Description automatically generated">
            <a:extLst>
              <a:ext uri="{FF2B5EF4-FFF2-40B4-BE49-F238E27FC236}">
                <a16:creationId xmlns:a16="http://schemas.microsoft.com/office/drawing/2014/main" id="{BE89FDDD-D60C-AF58-7A17-100AEE959C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B4EEB-8A91-7A17-5040-2BB8D345518D}"/>
              </a:ext>
            </a:extLst>
          </p:cNvPr>
          <p:cNvSpPr txBox="1">
            <a:spLocks/>
          </p:cNvSpPr>
          <p:nvPr userDrawn="1"/>
        </p:nvSpPr>
        <p:spPr>
          <a:xfrm>
            <a:off x="11428182" y="6459594"/>
            <a:ext cx="36094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767D74-9C87-45FF-AE34-D01AD2C746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A black and grey logo&#10;&#10;Description automatically generated">
            <a:extLst>
              <a:ext uri="{FF2B5EF4-FFF2-40B4-BE49-F238E27FC236}">
                <a16:creationId xmlns:a16="http://schemas.microsoft.com/office/drawing/2014/main" id="{BC231DD4-39EE-DD73-1008-8F05E2DE0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760" t="3604" r="1780" b="31745"/>
          <a:stretch/>
        </p:blipFill>
        <p:spPr>
          <a:xfrm>
            <a:off x="402870" y="6388301"/>
            <a:ext cx="415637" cy="316175"/>
          </a:xfrm>
          <a:prstGeom prst="rect">
            <a:avLst/>
          </a:prstGeom>
        </p:spPr>
      </p:pic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F257398C-0B91-8766-7F64-141F84ECF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8329" y="-5137"/>
            <a:ext cx="6104329" cy="2509473"/>
          </a:xfrm>
          <a:custGeom>
            <a:avLst/>
            <a:gdLst>
              <a:gd name="connsiteX0" fmla="*/ 0 w 6537326"/>
              <a:gd name="connsiteY0" fmla="*/ 0 h 3603501"/>
              <a:gd name="connsiteX1" fmla="*/ 4289664 w 6537326"/>
              <a:gd name="connsiteY1" fmla="*/ 0 h 3603501"/>
              <a:gd name="connsiteX2" fmla="*/ 6537326 w 6537326"/>
              <a:gd name="connsiteY2" fmla="*/ 2435553 h 3603501"/>
              <a:gd name="connsiteX3" fmla="*/ 1179372 w 6537326"/>
              <a:gd name="connsiteY3" fmla="*/ 2435553 h 3603501"/>
              <a:gd name="connsiteX4" fmla="*/ 0 w 6537326"/>
              <a:gd name="connsiteY4" fmla="*/ 3603501 h 3603501"/>
              <a:gd name="connsiteX0" fmla="*/ 0 w 12184592"/>
              <a:gd name="connsiteY0" fmla="*/ 0 h 3603501"/>
              <a:gd name="connsiteX1" fmla="*/ 4289664 w 12184592"/>
              <a:gd name="connsiteY1" fmla="*/ 0 h 3603501"/>
              <a:gd name="connsiteX2" fmla="*/ 12184592 w 12184592"/>
              <a:gd name="connsiteY2" fmla="*/ 2435553 h 3603501"/>
              <a:gd name="connsiteX3" fmla="*/ 1179372 w 12184592"/>
              <a:gd name="connsiteY3" fmla="*/ 2435553 h 3603501"/>
              <a:gd name="connsiteX4" fmla="*/ 0 w 12184592"/>
              <a:gd name="connsiteY4" fmla="*/ 3603501 h 3603501"/>
              <a:gd name="connsiteX5" fmla="*/ 0 w 12184592"/>
              <a:gd name="connsiteY5" fmla="*/ 0 h 3603501"/>
              <a:gd name="connsiteX0" fmla="*/ 0 w 12184592"/>
              <a:gd name="connsiteY0" fmla="*/ 169333 h 3772834"/>
              <a:gd name="connsiteX1" fmla="*/ 10470330 w 12184592"/>
              <a:gd name="connsiteY1" fmla="*/ 0 h 3772834"/>
              <a:gd name="connsiteX2" fmla="*/ 12184592 w 12184592"/>
              <a:gd name="connsiteY2" fmla="*/ 2604886 h 3772834"/>
              <a:gd name="connsiteX3" fmla="*/ 1179372 w 12184592"/>
              <a:gd name="connsiteY3" fmla="*/ 2604886 h 3772834"/>
              <a:gd name="connsiteX4" fmla="*/ 0 w 12184592"/>
              <a:gd name="connsiteY4" fmla="*/ 3772834 h 3772834"/>
              <a:gd name="connsiteX5" fmla="*/ 0 w 12184592"/>
              <a:gd name="connsiteY5" fmla="*/ 169333 h 3772834"/>
              <a:gd name="connsiteX0" fmla="*/ 0 w 12214464"/>
              <a:gd name="connsiteY0" fmla="*/ 0 h 3603501"/>
              <a:gd name="connsiteX1" fmla="*/ 12214464 w 12214464"/>
              <a:gd name="connsiteY1" fmla="*/ 0 h 3603501"/>
              <a:gd name="connsiteX2" fmla="*/ 12184592 w 12214464"/>
              <a:gd name="connsiteY2" fmla="*/ 2435553 h 3603501"/>
              <a:gd name="connsiteX3" fmla="*/ 1179372 w 12214464"/>
              <a:gd name="connsiteY3" fmla="*/ 2435553 h 3603501"/>
              <a:gd name="connsiteX4" fmla="*/ 0 w 12214464"/>
              <a:gd name="connsiteY4" fmla="*/ 3603501 h 3603501"/>
              <a:gd name="connsiteX5" fmla="*/ 0 w 12214464"/>
              <a:gd name="connsiteY5" fmla="*/ 0 h 3603501"/>
              <a:gd name="connsiteX0" fmla="*/ 0 w 12214464"/>
              <a:gd name="connsiteY0" fmla="*/ 0 h 3603501"/>
              <a:gd name="connsiteX1" fmla="*/ 12214464 w 12214464"/>
              <a:gd name="connsiteY1" fmla="*/ 0 h 3603501"/>
              <a:gd name="connsiteX2" fmla="*/ 12206679 w 12214464"/>
              <a:gd name="connsiteY2" fmla="*/ 2435553 h 3603501"/>
              <a:gd name="connsiteX3" fmla="*/ 1179372 w 12214464"/>
              <a:gd name="connsiteY3" fmla="*/ 2435553 h 3603501"/>
              <a:gd name="connsiteX4" fmla="*/ 0 w 12214464"/>
              <a:gd name="connsiteY4" fmla="*/ 3603501 h 3603501"/>
              <a:gd name="connsiteX5" fmla="*/ 0 w 12214464"/>
              <a:gd name="connsiteY5" fmla="*/ 0 h 3603501"/>
              <a:gd name="connsiteX0" fmla="*/ 12357 w 12226821"/>
              <a:gd name="connsiteY0" fmla="*/ 0 h 2664388"/>
              <a:gd name="connsiteX1" fmla="*/ 12226821 w 12226821"/>
              <a:gd name="connsiteY1" fmla="*/ 0 h 2664388"/>
              <a:gd name="connsiteX2" fmla="*/ 12219036 w 12226821"/>
              <a:gd name="connsiteY2" fmla="*/ 2435553 h 2664388"/>
              <a:gd name="connsiteX3" fmla="*/ 1191729 w 12226821"/>
              <a:gd name="connsiteY3" fmla="*/ 2435553 h 2664388"/>
              <a:gd name="connsiteX4" fmla="*/ 0 w 12226821"/>
              <a:gd name="connsiteY4" fmla="*/ 2664388 h 2664388"/>
              <a:gd name="connsiteX5" fmla="*/ 12357 w 12226821"/>
              <a:gd name="connsiteY5" fmla="*/ 0 h 2664388"/>
              <a:gd name="connsiteX0" fmla="*/ 12357 w 12226821"/>
              <a:gd name="connsiteY0" fmla="*/ 0 h 2664388"/>
              <a:gd name="connsiteX1" fmla="*/ 12226821 w 12226821"/>
              <a:gd name="connsiteY1" fmla="*/ 0 h 2664388"/>
              <a:gd name="connsiteX2" fmla="*/ 12219036 w 12226821"/>
              <a:gd name="connsiteY2" fmla="*/ 2435553 h 2664388"/>
              <a:gd name="connsiteX3" fmla="*/ 1204085 w 12226821"/>
              <a:gd name="connsiteY3" fmla="*/ 1496440 h 2664388"/>
              <a:gd name="connsiteX4" fmla="*/ 0 w 12226821"/>
              <a:gd name="connsiteY4" fmla="*/ 2664388 h 2664388"/>
              <a:gd name="connsiteX5" fmla="*/ 12357 w 12226821"/>
              <a:gd name="connsiteY5" fmla="*/ 0 h 2664388"/>
              <a:gd name="connsiteX0" fmla="*/ 12357 w 12226821"/>
              <a:gd name="connsiteY0" fmla="*/ 0 h 2664388"/>
              <a:gd name="connsiteX1" fmla="*/ 12226821 w 12226821"/>
              <a:gd name="connsiteY1" fmla="*/ 0 h 2664388"/>
              <a:gd name="connsiteX2" fmla="*/ 5679690 w 12226821"/>
              <a:gd name="connsiteY2" fmla="*/ 1521153 h 2664388"/>
              <a:gd name="connsiteX3" fmla="*/ 1204085 w 12226821"/>
              <a:gd name="connsiteY3" fmla="*/ 1496440 h 2664388"/>
              <a:gd name="connsiteX4" fmla="*/ 0 w 12226821"/>
              <a:gd name="connsiteY4" fmla="*/ 2664388 h 2664388"/>
              <a:gd name="connsiteX5" fmla="*/ 12357 w 12226821"/>
              <a:gd name="connsiteY5" fmla="*/ 0 h 2664388"/>
              <a:gd name="connsiteX0" fmla="*/ 12357 w 6532603"/>
              <a:gd name="connsiteY0" fmla="*/ 0 h 2664388"/>
              <a:gd name="connsiteX1" fmla="*/ 6532603 w 6532603"/>
              <a:gd name="connsiteY1" fmla="*/ 0 h 2664388"/>
              <a:gd name="connsiteX2" fmla="*/ 5679690 w 6532603"/>
              <a:gd name="connsiteY2" fmla="*/ 1521153 h 2664388"/>
              <a:gd name="connsiteX3" fmla="*/ 1204085 w 6532603"/>
              <a:gd name="connsiteY3" fmla="*/ 1496440 h 2664388"/>
              <a:gd name="connsiteX4" fmla="*/ 0 w 6532603"/>
              <a:gd name="connsiteY4" fmla="*/ 2664388 h 2664388"/>
              <a:gd name="connsiteX5" fmla="*/ 12357 w 6532603"/>
              <a:gd name="connsiteY5" fmla="*/ 0 h 2664388"/>
              <a:gd name="connsiteX0" fmla="*/ 8329 w 6528575"/>
              <a:gd name="connsiteY0" fmla="*/ 0 h 2716755"/>
              <a:gd name="connsiteX1" fmla="*/ 6528575 w 6528575"/>
              <a:gd name="connsiteY1" fmla="*/ 0 h 2716755"/>
              <a:gd name="connsiteX2" fmla="*/ 5675662 w 6528575"/>
              <a:gd name="connsiteY2" fmla="*/ 1521153 h 2716755"/>
              <a:gd name="connsiteX3" fmla="*/ 1200057 w 6528575"/>
              <a:gd name="connsiteY3" fmla="*/ 1496440 h 2716755"/>
              <a:gd name="connsiteX4" fmla="*/ 0 w 6528575"/>
              <a:gd name="connsiteY4" fmla="*/ 2716755 h 2716755"/>
              <a:gd name="connsiteX5" fmla="*/ 8329 w 6528575"/>
              <a:gd name="connsiteY5" fmla="*/ 0 h 2716755"/>
              <a:gd name="connsiteX0" fmla="*/ 8329 w 6528575"/>
              <a:gd name="connsiteY0" fmla="*/ 0 h 2716755"/>
              <a:gd name="connsiteX1" fmla="*/ 6528575 w 6528575"/>
              <a:gd name="connsiteY1" fmla="*/ 0 h 2716755"/>
              <a:gd name="connsiteX2" fmla="*/ 5675662 w 6528575"/>
              <a:gd name="connsiteY2" fmla="*/ 1521153 h 2716755"/>
              <a:gd name="connsiteX3" fmla="*/ 1183944 w 6528575"/>
              <a:gd name="connsiteY3" fmla="*/ 1536722 h 2716755"/>
              <a:gd name="connsiteX4" fmla="*/ 0 w 6528575"/>
              <a:gd name="connsiteY4" fmla="*/ 2716755 h 2716755"/>
              <a:gd name="connsiteX5" fmla="*/ 8329 w 6528575"/>
              <a:gd name="connsiteY5" fmla="*/ 0 h 2716755"/>
              <a:gd name="connsiteX0" fmla="*/ 8329 w 6528575"/>
              <a:gd name="connsiteY0" fmla="*/ 0 h 2716755"/>
              <a:gd name="connsiteX1" fmla="*/ 6528575 w 6528575"/>
              <a:gd name="connsiteY1" fmla="*/ 0 h 2716755"/>
              <a:gd name="connsiteX2" fmla="*/ 5744142 w 6528575"/>
              <a:gd name="connsiteY2" fmla="*/ 1537266 h 2716755"/>
              <a:gd name="connsiteX3" fmla="*/ 1183944 w 6528575"/>
              <a:gd name="connsiteY3" fmla="*/ 1536722 h 2716755"/>
              <a:gd name="connsiteX4" fmla="*/ 0 w 6528575"/>
              <a:gd name="connsiteY4" fmla="*/ 2716755 h 2716755"/>
              <a:gd name="connsiteX5" fmla="*/ 8329 w 6528575"/>
              <a:gd name="connsiteY5" fmla="*/ 0 h 2716755"/>
              <a:gd name="connsiteX0" fmla="*/ 8329 w 6621042"/>
              <a:gd name="connsiteY0" fmla="*/ 5137 h 2721892"/>
              <a:gd name="connsiteX1" fmla="*/ 6621042 w 6621042"/>
              <a:gd name="connsiteY1" fmla="*/ 0 h 2721892"/>
              <a:gd name="connsiteX2" fmla="*/ 5744142 w 6621042"/>
              <a:gd name="connsiteY2" fmla="*/ 1542403 h 2721892"/>
              <a:gd name="connsiteX3" fmla="*/ 1183944 w 6621042"/>
              <a:gd name="connsiteY3" fmla="*/ 1541859 h 2721892"/>
              <a:gd name="connsiteX4" fmla="*/ 0 w 6621042"/>
              <a:gd name="connsiteY4" fmla="*/ 2721892 h 2721892"/>
              <a:gd name="connsiteX5" fmla="*/ 8329 w 6621042"/>
              <a:gd name="connsiteY5" fmla="*/ 5137 h 2721892"/>
              <a:gd name="connsiteX0" fmla="*/ 8329 w 6621042"/>
              <a:gd name="connsiteY0" fmla="*/ 5137 h 2721892"/>
              <a:gd name="connsiteX1" fmla="*/ 6621042 w 6621042"/>
              <a:gd name="connsiteY1" fmla="*/ 0 h 2721892"/>
              <a:gd name="connsiteX2" fmla="*/ 5727146 w 6621042"/>
              <a:gd name="connsiteY2" fmla="*/ 1539004 h 2721892"/>
              <a:gd name="connsiteX3" fmla="*/ 1183944 w 6621042"/>
              <a:gd name="connsiteY3" fmla="*/ 1541859 h 2721892"/>
              <a:gd name="connsiteX4" fmla="*/ 0 w 6621042"/>
              <a:gd name="connsiteY4" fmla="*/ 2721892 h 2721892"/>
              <a:gd name="connsiteX5" fmla="*/ 8329 w 6621042"/>
              <a:gd name="connsiteY5" fmla="*/ 5137 h 2721892"/>
              <a:gd name="connsiteX0" fmla="*/ 8329 w 6621042"/>
              <a:gd name="connsiteY0" fmla="*/ 5137 h 2721892"/>
              <a:gd name="connsiteX1" fmla="*/ 6621042 w 6621042"/>
              <a:gd name="connsiteY1" fmla="*/ 0 h 2721892"/>
              <a:gd name="connsiteX2" fmla="*/ 5727146 w 6621042"/>
              <a:gd name="connsiteY2" fmla="*/ 1539004 h 2721892"/>
              <a:gd name="connsiteX3" fmla="*/ 1183944 w 6621042"/>
              <a:gd name="connsiteY3" fmla="*/ 1541859 h 2721892"/>
              <a:gd name="connsiteX4" fmla="*/ 0 w 6621042"/>
              <a:gd name="connsiteY4" fmla="*/ 2721892 h 2721892"/>
              <a:gd name="connsiteX5" fmla="*/ 8329 w 6621042"/>
              <a:gd name="connsiteY5" fmla="*/ 5137 h 2721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21042" h="2721892">
                <a:moveTo>
                  <a:pt x="8329" y="5137"/>
                </a:moveTo>
                <a:lnTo>
                  <a:pt x="6621042" y="0"/>
                </a:lnTo>
                <a:cubicBezTo>
                  <a:pt x="6323077" y="513001"/>
                  <a:pt x="6191675" y="730268"/>
                  <a:pt x="5727146" y="1539004"/>
                </a:cubicBezTo>
                <a:lnTo>
                  <a:pt x="1183944" y="1541859"/>
                </a:lnTo>
                <a:lnTo>
                  <a:pt x="0" y="2721892"/>
                </a:lnTo>
                <a:cubicBezTo>
                  <a:pt x="2776" y="1816307"/>
                  <a:pt x="5553" y="910722"/>
                  <a:pt x="8329" y="51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179A0A0-300E-C60F-D1F1-BE2FA3981B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8258" y="323851"/>
            <a:ext cx="4825830" cy="590550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3D82B3"/>
                </a:solidFill>
                <a:latin typeface="Sarmady Bold" pitchFamily="2" charset="-78"/>
                <a:cs typeface="Sarmady Bold" pitchFamily="2" charset="-78"/>
              </a:defRPr>
            </a:lvl1pPr>
            <a:lvl4pPr algn="r">
              <a:defRPr/>
            </a:lvl4pPr>
          </a:lstStyle>
          <a:p>
            <a:pPr lvl="0"/>
            <a:r>
              <a:rPr lang="ar-SA" dirty="0"/>
              <a:t>النص هنا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A156021-E8B5-99D9-D8AE-56A43139C7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4996" y="942977"/>
            <a:ext cx="4825830" cy="295275"/>
          </a:xfrm>
        </p:spPr>
        <p:txBody>
          <a:bodyPr>
            <a:noAutofit/>
          </a:bodyPr>
          <a:lstStyle>
            <a:lvl1pPr algn="r">
              <a:defRPr sz="2800" b="0" i="0">
                <a:solidFill>
                  <a:srgbClr val="5EA536"/>
                </a:solidFill>
                <a:latin typeface="Sarmady" pitchFamily="2" charset="-78"/>
                <a:cs typeface="Sarmady" pitchFamily="2" charset="-78"/>
              </a:defRPr>
            </a:lvl1pPr>
            <a:lvl4pPr algn="r">
              <a:defRPr/>
            </a:lvl4pPr>
          </a:lstStyle>
          <a:p>
            <a:pPr lvl="0"/>
            <a:r>
              <a:rPr lang="ar-SA" dirty="0"/>
              <a:t>النص هنا</a:t>
            </a:r>
          </a:p>
        </p:txBody>
      </p:sp>
    </p:spTree>
    <p:extLst>
      <p:ext uri="{BB962C8B-B14F-4D97-AF65-F5344CB8AC3E}">
        <p14:creationId xmlns:p14="http://schemas.microsoft.com/office/powerpoint/2010/main" val="3552539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background with blue lines&#10;&#10;Description automatically generated">
            <a:extLst>
              <a:ext uri="{FF2B5EF4-FFF2-40B4-BE49-F238E27FC236}">
                <a16:creationId xmlns:a16="http://schemas.microsoft.com/office/drawing/2014/main" id="{F73D055A-E3AE-2A65-C1F0-8F50FE2C0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black and grey logo&#10;&#10;Description automatically generated">
            <a:extLst>
              <a:ext uri="{FF2B5EF4-FFF2-40B4-BE49-F238E27FC236}">
                <a16:creationId xmlns:a16="http://schemas.microsoft.com/office/drawing/2014/main" id="{E71587F8-4050-475F-0D77-89CC58093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760" t="3604" r="1780" b="31745"/>
          <a:stretch/>
        </p:blipFill>
        <p:spPr>
          <a:xfrm>
            <a:off x="402870" y="6388301"/>
            <a:ext cx="415637" cy="3161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20B39-3383-2906-9507-BF715106C55A}"/>
              </a:ext>
            </a:extLst>
          </p:cNvPr>
          <p:cNvSpPr txBox="1">
            <a:spLocks/>
          </p:cNvSpPr>
          <p:nvPr userDrawn="1"/>
        </p:nvSpPr>
        <p:spPr>
          <a:xfrm>
            <a:off x="11428182" y="6459594"/>
            <a:ext cx="36094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767D74-9C87-45FF-AE34-D01AD2C746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B695D06-5688-FFAC-ABC8-741F07D6B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8258" y="323851"/>
            <a:ext cx="4825830" cy="590550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3D82B3"/>
                </a:solidFill>
                <a:latin typeface="Sarmady Bold" pitchFamily="2" charset="-78"/>
                <a:cs typeface="Sarmady Bold" pitchFamily="2" charset="-78"/>
              </a:defRPr>
            </a:lvl1pPr>
            <a:lvl4pPr algn="r">
              <a:defRPr/>
            </a:lvl4pPr>
          </a:lstStyle>
          <a:p>
            <a:pPr lvl="0"/>
            <a:r>
              <a:rPr lang="ar-SA" dirty="0"/>
              <a:t>النص هنا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1E4182F-51DA-DF9E-2A63-A1319905F3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4996" y="942977"/>
            <a:ext cx="4825830" cy="295275"/>
          </a:xfrm>
        </p:spPr>
        <p:txBody>
          <a:bodyPr>
            <a:noAutofit/>
          </a:bodyPr>
          <a:lstStyle>
            <a:lvl1pPr algn="r">
              <a:defRPr sz="2800" b="0" i="0">
                <a:solidFill>
                  <a:srgbClr val="5EA536"/>
                </a:solidFill>
                <a:latin typeface="Sarmady" pitchFamily="2" charset="-78"/>
                <a:cs typeface="Sarmady" pitchFamily="2" charset="-78"/>
              </a:defRPr>
            </a:lvl1pPr>
            <a:lvl4pPr algn="r">
              <a:defRPr/>
            </a:lvl4pPr>
          </a:lstStyle>
          <a:p>
            <a:pPr lvl="0"/>
            <a:r>
              <a:rPr lang="ar-SA" dirty="0"/>
              <a:t>النص هنا</a:t>
            </a:r>
          </a:p>
        </p:txBody>
      </p:sp>
    </p:spTree>
    <p:extLst>
      <p:ext uri="{BB962C8B-B14F-4D97-AF65-F5344CB8AC3E}">
        <p14:creationId xmlns:p14="http://schemas.microsoft.com/office/powerpoint/2010/main" val="2004308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56C5-FEFD-6EBC-2662-C8A8CFDCE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B24B7-4923-CBBB-9D08-53B79FF9E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FD90A-83B7-40BC-7722-19D35898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7079F-4940-7899-EC02-30391DE68B6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CB55-A021-F9D3-4066-9510AD3D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81565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82DC-3331-7250-0538-39BF8B1E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6631-1F1E-55FC-CD09-751E89898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DC85-F281-2A58-267C-29A6BF33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0F171-51F0-7F3D-F0CC-E312923B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6F3F1-06A5-FCAA-59D1-B0F5C4EE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5637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EDB4-0BD9-1FAB-9D9B-D01719F6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CAB0-9AC3-7E79-F43A-B8B6DB65D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E4994-ACB0-37D8-30BA-8B5406C82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2CD2B-C2D5-71A5-EC77-DBD98E0A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AF81E-0814-CF9F-2CEC-3F6086FD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3408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DDFB-D285-55F6-40EB-8ADDC8CC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6857E-19F6-B418-3BD3-615E342FF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A1E2D-D94A-13C6-C200-2C5D813E0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001D8-B146-4F05-AACD-D2B51165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CF923-8C9F-598E-EBD0-8BED5AAF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18F41-0AA6-3A54-2DD7-AB84EA94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5082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0" descr="صورة تحتوي على أبيض, التصميم&#10;&#10;تم إنشاء الوصف تلقائياً">
            <a:extLst>
              <a:ext uri="{FF2B5EF4-FFF2-40B4-BE49-F238E27FC236}">
                <a16:creationId xmlns:a16="http://schemas.microsoft.com/office/drawing/2014/main" id="{D99CCB40-E00D-155D-01BE-FAB4BF001F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76238-49E0-B10E-B348-EEDE3003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067" y="1357460"/>
            <a:ext cx="9886950" cy="4819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675D6D3-467C-DF9D-1607-CA4FBB2FED3A}"/>
              </a:ext>
            </a:extLst>
          </p:cNvPr>
          <p:cNvSpPr txBox="1">
            <a:spLocks/>
          </p:cNvSpPr>
          <p:nvPr userDrawn="1"/>
        </p:nvSpPr>
        <p:spPr>
          <a:xfrm>
            <a:off x="11316564" y="6451971"/>
            <a:ext cx="36094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767D74-9C87-45FF-AE34-D01AD2C746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95E2B7-FBEB-B140-DB0D-E9254C274C8C}"/>
              </a:ext>
            </a:extLst>
          </p:cNvPr>
          <p:cNvCxnSpPr>
            <a:cxnSpLocks/>
          </p:cNvCxnSpPr>
          <p:nvPr userDrawn="1"/>
        </p:nvCxnSpPr>
        <p:spPr>
          <a:xfrm>
            <a:off x="11181212" y="6532411"/>
            <a:ext cx="0" cy="113440"/>
          </a:xfrm>
          <a:prstGeom prst="line">
            <a:avLst/>
          </a:prstGeom>
          <a:ln w="6350">
            <a:solidFill>
              <a:srgbClr val="6D6E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E44E0F-B8BD-F5BA-D432-30474A485FA9}"/>
              </a:ext>
            </a:extLst>
          </p:cNvPr>
          <p:cNvSpPr txBox="1"/>
          <p:nvPr userDrawn="1"/>
        </p:nvSpPr>
        <p:spPr>
          <a:xfrm>
            <a:off x="8606293" y="6481409"/>
            <a:ext cx="25072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800" dirty="0">
                <a:solidFill>
                  <a:srgbClr val="6D6E71"/>
                </a:solidFill>
                <a:latin typeface="Sarmady Light Italic" pitchFamily="50" charset="-78"/>
                <a:cs typeface="Sarmady Light Italic" pitchFamily="50" charset="-78"/>
              </a:rPr>
              <a:t>الملف التعريفي لصندوق التنمية الصناعية السعودي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BC812B2-8238-C2F8-C6AC-38341ACA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546101"/>
            <a:ext cx="9886950" cy="615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ar-EG" dirty="0"/>
              <a:t>اكتب العنوان هنا</a:t>
            </a:r>
            <a:endParaRPr lang="en-US" dirty="0"/>
          </a:p>
        </p:txBody>
      </p:sp>
      <p:pic>
        <p:nvPicPr>
          <p:cNvPr id="6" name="صورة 5" descr="صورة تحتوي على الرسومات, التلون, رمز, التصميم&#10;&#10;تم إنشاء الوصف تلقائياً">
            <a:extLst>
              <a:ext uri="{FF2B5EF4-FFF2-40B4-BE49-F238E27FC236}">
                <a16:creationId xmlns:a16="http://schemas.microsoft.com/office/drawing/2014/main" id="{8C7EC04B-5791-CEB8-CC7E-43B86132050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70" y="6371531"/>
            <a:ext cx="41887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4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8" r:id="rId2"/>
    <p:sldLayoutId id="2147483671" r:id="rId3"/>
    <p:sldLayoutId id="2147483675" r:id="rId4"/>
    <p:sldLayoutId id="2147483714" r:id="rId5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DD265-0200-BA3A-84E2-35D95B97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87DDB-CF4A-26A8-DC68-C0708A38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0B66E-0842-C77F-C29B-8152A3775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39F19-99AB-3140-B3D2-70706C9B9CED}" type="datetimeFigureOut">
              <a:rPr lang="en-SA" smtClean="0"/>
              <a:t>02/04/2026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ED0E5-29C9-C987-03EC-968E8C796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C4809-83B9-A45D-63D0-76334D62D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EFB8F-FF87-2C49-B9A2-C832753149C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0601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Box 3"/>
          <p:cNvSpPr txBox="1"/>
          <p:nvPr/>
        </p:nvSpPr>
        <p:spPr>
          <a:xfrm>
            <a:off x="1681200" y="2885887"/>
            <a:ext cx="882959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Role of Credit Relationship Management </a:t>
            </a:r>
            <a:endParaRPr lang="en-SA" sz="5400" b="1" dirty="0">
              <a:solidFill>
                <a:schemeClr val="bg1"/>
              </a:solidFill>
            </a:endParaRPr>
          </a:p>
        </p:txBody>
      </p:sp>
      <p:sp>
        <p:nvSpPr>
          <p:cNvPr id="3" name="BJPseudoFooter">
            <a:extLst>
              <a:ext uri="{FF2B5EF4-FFF2-40B4-BE49-F238E27FC236}">
                <a16:creationId xmlns:a16="http://schemas.microsoft.com/office/drawing/2014/main" id="{41004DBC-9BEC-57FA-09EF-4558775B99D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59072" y="6581001"/>
            <a:ext cx="1673855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997603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AF45-65B7-DCD9-396B-45ED7B4F9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48831" y="2019810"/>
            <a:ext cx="7446737" cy="1228725"/>
          </a:xfrm>
        </p:spPr>
        <p:txBody>
          <a:bodyPr>
            <a:noAutofit/>
          </a:bodyPr>
          <a:lstStyle/>
          <a:p>
            <a:r>
              <a:rPr lang="en-US" b="1" dirty="0"/>
              <a:t>1) Manage relationships (end-to-end) </a:t>
            </a:r>
            <a:r>
              <a:rPr lang="en-US" dirty="0"/>
              <a:t>🤝</a:t>
            </a:r>
            <a:endParaRPr lang="en-US" b="1" dirty="0"/>
          </a:p>
          <a:p>
            <a:endParaRPr lang="en-SA" sz="5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45C1F8-36CF-3836-9E83-1ADA58483017}"/>
              </a:ext>
            </a:extLst>
          </p:cNvPr>
          <p:cNvSpPr txBox="1"/>
          <p:nvPr/>
        </p:nvSpPr>
        <p:spPr>
          <a:xfrm>
            <a:off x="3124199" y="3429000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system-ui"/>
              </a:rPr>
              <a:t>Manage client relationships throughout the project lifecycle from submitting the application to the signing.</a:t>
            </a:r>
          </a:p>
          <a:p>
            <a:pPr algn="ctr"/>
            <a:br>
              <a:rPr lang="en-US" b="0" i="0" dirty="0">
                <a:solidFill>
                  <a:srgbClr val="0F172A"/>
                </a:solidFill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4" name="BJPseudoFooter">
            <a:extLst>
              <a:ext uri="{FF2B5EF4-FFF2-40B4-BE49-F238E27FC236}">
                <a16:creationId xmlns:a16="http://schemas.microsoft.com/office/drawing/2014/main" id="{7157069A-4E1F-7909-B8C1-E7898810B5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59072" y="6581001"/>
            <a:ext cx="1673855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837576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AF45-65B7-DCD9-396B-45ED7B4F9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7300" y="2019810"/>
            <a:ext cx="8349798" cy="1228725"/>
          </a:xfrm>
        </p:spPr>
        <p:txBody>
          <a:bodyPr>
            <a:noAutofit/>
          </a:bodyPr>
          <a:lstStyle/>
          <a:p>
            <a:pPr rtl="0"/>
            <a:r>
              <a:rPr lang="en-US" b="1" dirty="0"/>
              <a:t>2) Collect and organize documentation</a:t>
            </a:r>
          </a:p>
          <a:p>
            <a:pPr rtl="0"/>
            <a:r>
              <a:rPr lang="en-US" dirty="0"/>
              <a:t>📂</a:t>
            </a:r>
            <a:endParaRPr lang="en-SA" sz="5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45C1F8-36CF-3836-9E83-1ADA58483017}"/>
              </a:ext>
            </a:extLst>
          </p:cNvPr>
          <p:cNvSpPr txBox="1"/>
          <p:nvPr/>
        </p:nvSpPr>
        <p:spPr>
          <a:xfrm>
            <a:off x="3124199" y="3461658"/>
            <a:ext cx="6096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ystem-ui"/>
              </a:rPr>
              <a:t>Collect, validate, and organize client information and required documentation.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system-ui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BJPseudoFooter">
            <a:extLst>
              <a:ext uri="{FF2B5EF4-FFF2-40B4-BE49-F238E27FC236}">
                <a16:creationId xmlns:a16="http://schemas.microsoft.com/office/drawing/2014/main" id="{ADD14122-F75A-EC51-E633-FD4A2F1E0A4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59072" y="6581001"/>
            <a:ext cx="1673855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29512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AF45-65B7-DCD9-396B-45ED7B4F9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2371" y="2036940"/>
            <a:ext cx="7446737" cy="1228725"/>
          </a:xfrm>
        </p:spPr>
        <p:txBody>
          <a:bodyPr>
            <a:noAutofit/>
          </a:bodyPr>
          <a:lstStyle/>
          <a:p>
            <a:pPr rtl="0"/>
            <a:r>
              <a:rPr lang="en-US" b="1" dirty="0"/>
              <a:t>3) Coordinate project evaluation with stakeholders</a:t>
            </a:r>
            <a:endParaRPr lang="en-US" sz="5400" b="1" dirty="0"/>
          </a:p>
          <a:p>
            <a:pPr rtl="0"/>
            <a:endParaRPr lang="en-US" b="1" dirty="0"/>
          </a:p>
          <a:p>
            <a:pPr rtl="0"/>
            <a:endParaRPr lang="en-US" b="1" dirty="0"/>
          </a:p>
          <a:p>
            <a:br>
              <a:rPr lang="en-US" dirty="0"/>
            </a:br>
            <a:endParaRPr lang="en-SA" sz="5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45C1F8-36CF-3836-9E83-1ADA58483017}"/>
              </a:ext>
            </a:extLst>
          </p:cNvPr>
          <p:cNvSpPr txBox="1"/>
          <p:nvPr/>
        </p:nvSpPr>
        <p:spPr>
          <a:xfrm>
            <a:off x="3047999" y="3425085"/>
            <a:ext cx="6096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ystem-ui"/>
              </a:rPr>
              <a:t>Coordinate project evaluation with internal stakeholders (</a:t>
            </a:r>
            <a:r>
              <a:rPr lang="en-US" sz="2000" b="1" dirty="0">
                <a:solidFill>
                  <a:schemeClr val="bg1"/>
                </a:solidFill>
                <a:latin typeface="system-ui"/>
              </a:rPr>
              <a:t>PSD</a:t>
            </a:r>
            <a:r>
              <a:rPr lang="en-US" sz="2000" dirty="0">
                <a:solidFill>
                  <a:schemeClr val="bg1"/>
                </a:solidFill>
                <a:latin typeface="system-ui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system-ui"/>
              </a:rPr>
              <a:t>MSD</a:t>
            </a:r>
            <a:r>
              <a:rPr lang="en-US" sz="2000" dirty="0">
                <a:solidFill>
                  <a:schemeClr val="bg1"/>
                </a:solidFill>
                <a:latin typeface="system-ui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system-ui"/>
              </a:rPr>
              <a:t>Credit Risk</a:t>
            </a:r>
            <a:r>
              <a:rPr lang="en-US" sz="2000" dirty="0">
                <a:solidFill>
                  <a:schemeClr val="bg1"/>
                </a:solidFill>
                <a:latin typeface="system-ui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system-ui"/>
              </a:rPr>
              <a:t>Legal</a:t>
            </a:r>
            <a:r>
              <a:rPr lang="en-US" sz="2000" dirty="0">
                <a:solidFill>
                  <a:schemeClr val="bg1"/>
                </a:solidFill>
                <a:latin typeface="system-ui"/>
              </a:rPr>
              <a:t>, and other related teams).</a:t>
            </a:r>
          </a:p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8A5F73-86FD-55D6-845E-667F50DDE36D}"/>
              </a:ext>
            </a:extLst>
          </p:cNvPr>
          <p:cNvSpPr txBox="1"/>
          <p:nvPr/>
        </p:nvSpPr>
        <p:spPr>
          <a:xfrm>
            <a:off x="3047999" y="429724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F172A"/>
                </a:solidFill>
                <a:latin typeface="system-ui"/>
              </a:rPr>
              <a:t>🛠️ </a:t>
            </a:r>
            <a:r>
              <a:rPr lang="en-US" sz="2000" b="1" dirty="0">
                <a:solidFill>
                  <a:srgbClr val="0F172A"/>
                </a:solidFill>
                <a:latin typeface="system-ui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system-ui"/>
              </a:rPr>
              <a:t>PSD: </a:t>
            </a:r>
            <a:r>
              <a:rPr lang="en-US" sz="2000" dirty="0">
                <a:solidFill>
                  <a:schemeClr val="bg1"/>
                </a:solidFill>
                <a:latin typeface="system-ui"/>
              </a:rPr>
              <a:t>Project Studies Department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system-ui"/>
              </a:rPr>
              <a:t>📈 </a:t>
            </a:r>
            <a:r>
              <a:rPr lang="en-US" sz="2000" b="1" dirty="0">
                <a:solidFill>
                  <a:schemeClr val="bg1"/>
                </a:solidFill>
                <a:latin typeface="system-ui"/>
              </a:rPr>
              <a:t> MSD: </a:t>
            </a:r>
            <a:r>
              <a:rPr lang="en-US" sz="2000" dirty="0">
                <a:solidFill>
                  <a:schemeClr val="bg1"/>
                </a:solidFill>
                <a:latin typeface="system-ui"/>
              </a:rPr>
              <a:t>Market Studies Department</a:t>
            </a:r>
          </a:p>
        </p:txBody>
      </p:sp>
      <p:sp>
        <p:nvSpPr>
          <p:cNvPr id="4" name="BJPseudoFooter">
            <a:extLst>
              <a:ext uri="{FF2B5EF4-FFF2-40B4-BE49-F238E27FC236}">
                <a16:creationId xmlns:a16="http://schemas.microsoft.com/office/drawing/2014/main" id="{8EFC212A-215C-421C-CF18-2BBCB12F9E5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59072" y="6581001"/>
            <a:ext cx="1673855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323746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8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AF45-65B7-DCD9-396B-45ED7B4F9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7300" y="2019810"/>
            <a:ext cx="8349798" cy="1228725"/>
          </a:xfrm>
        </p:spPr>
        <p:txBody>
          <a:bodyPr>
            <a:noAutofit/>
          </a:bodyPr>
          <a:lstStyle/>
          <a:p>
            <a:pPr rtl="0"/>
            <a:r>
              <a:rPr lang="en-US" b="1" dirty="0"/>
              <a:t>4) Conduct credit evaluation</a:t>
            </a:r>
          </a:p>
          <a:p>
            <a:pPr rtl="0"/>
            <a:r>
              <a:rPr lang="en-US" dirty="0"/>
              <a:t>📊</a:t>
            </a:r>
            <a:endParaRPr lang="en-SA" sz="5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45C1F8-36CF-3836-9E83-1ADA58483017}"/>
              </a:ext>
            </a:extLst>
          </p:cNvPr>
          <p:cNvSpPr txBox="1"/>
          <p:nvPr/>
        </p:nvSpPr>
        <p:spPr>
          <a:xfrm>
            <a:off x="3124199" y="3461658"/>
            <a:ext cx="6128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ystem-ui"/>
              </a:rPr>
              <a:t>Review financial statements and assess the client’s credit position.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F6D4BC-8ECD-DBF8-F8CA-C2BF68C1B7C6}"/>
              </a:ext>
            </a:extLst>
          </p:cNvPr>
          <p:cNvSpPr txBox="1"/>
          <p:nvPr/>
        </p:nvSpPr>
        <p:spPr>
          <a:xfrm>
            <a:off x="2939143" y="4169544"/>
            <a:ext cx="70049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chemeClr val="bg1"/>
                </a:solidFill>
                <a:effectLst/>
                <a:latin typeface="system-ui"/>
              </a:rPr>
              <a:t>💵</a:t>
            </a:r>
            <a:r>
              <a:rPr lang="en-US" sz="2000" i="0" dirty="0">
                <a:solidFill>
                  <a:schemeClr val="bg1"/>
                </a:solidFill>
                <a:effectLst/>
                <a:latin typeface="system-ui"/>
              </a:rPr>
              <a:t>Review Income Statement, Balance Sheet, Cash Flow</a:t>
            </a:r>
            <a:endParaRPr lang="en-US" sz="2000" dirty="0">
              <a:solidFill>
                <a:schemeClr val="bg1"/>
              </a:solidFill>
              <a:latin typeface="system-ui"/>
            </a:endParaRPr>
          </a:p>
          <a:p>
            <a:r>
              <a:rPr lang="en-US" sz="2800" i="0" dirty="0">
                <a:solidFill>
                  <a:schemeClr val="bg1"/>
                </a:solidFill>
                <a:effectLst/>
                <a:latin typeface="system-ui"/>
              </a:rPr>
              <a:t>💵</a:t>
            </a:r>
            <a:r>
              <a:rPr lang="en-US" sz="2000" i="0" dirty="0">
                <a:solidFill>
                  <a:schemeClr val="bg1"/>
                </a:solidFill>
                <a:effectLst/>
                <a:latin typeface="system-ui"/>
              </a:rPr>
              <a:t>Assess liquidity, leverage, profitability, and cash generation</a:t>
            </a:r>
          </a:p>
        </p:txBody>
      </p:sp>
      <p:sp>
        <p:nvSpPr>
          <p:cNvPr id="4" name="BJPseudoFooter">
            <a:extLst>
              <a:ext uri="{FF2B5EF4-FFF2-40B4-BE49-F238E27FC236}">
                <a16:creationId xmlns:a16="http://schemas.microsoft.com/office/drawing/2014/main" id="{2E361B4C-1299-8212-6A11-90CDED3D142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59072" y="6581001"/>
            <a:ext cx="1673855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93394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8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AF45-65B7-DCD9-396B-45ED7B4F9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7300" y="2019810"/>
            <a:ext cx="8349798" cy="1228725"/>
          </a:xfrm>
        </p:spPr>
        <p:txBody>
          <a:bodyPr>
            <a:noAutofit/>
          </a:bodyPr>
          <a:lstStyle/>
          <a:p>
            <a:pPr rtl="0"/>
            <a:r>
              <a:rPr lang="en-US" b="1" dirty="0"/>
              <a:t>5) Conduct a financial model</a:t>
            </a:r>
          </a:p>
          <a:p>
            <a:pPr rtl="0"/>
            <a:r>
              <a:rPr lang="en-US" dirty="0"/>
              <a:t>🖥️</a:t>
            </a:r>
            <a:endParaRPr lang="en-SA" sz="5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45C1F8-36CF-3836-9E83-1ADA58483017}"/>
              </a:ext>
            </a:extLst>
          </p:cNvPr>
          <p:cNvSpPr txBox="1"/>
          <p:nvPr/>
        </p:nvSpPr>
        <p:spPr>
          <a:xfrm>
            <a:off x="3200399" y="3609466"/>
            <a:ext cx="61286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ystem-ui"/>
              </a:rPr>
              <a:t>Build a financial model to determine the loan amount and assess whether the project is viable.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system-ui"/>
            </a:endParaRPr>
          </a:p>
        </p:txBody>
      </p:sp>
      <p:sp>
        <p:nvSpPr>
          <p:cNvPr id="4" name="BJPseudoFooter">
            <a:extLst>
              <a:ext uri="{FF2B5EF4-FFF2-40B4-BE49-F238E27FC236}">
                <a16:creationId xmlns:a16="http://schemas.microsoft.com/office/drawing/2014/main" id="{AB916D75-C4D3-E4C2-763A-6270EE8CEA8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59072" y="6581001"/>
            <a:ext cx="1673855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39127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AF45-65B7-DCD9-396B-45ED7B4F9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7300" y="2019810"/>
            <a:ext cx="8349798" cy="1228725"/>
          </a:xfrm>
        </p:spPr>
        <p:txBody>
          <a:bodyPr>
            <a:noAutofit/>
          </a:bodyPr>
          <a:lstStyle/>
          <a:p>
            <a:r>
              <a:rPr lang="en-US" b="1" dirty="0"/>
              <a:t>6) Prepare key deliverables</a:t>
            </a:r>
          </a:p>
          <a:p>
            <a:r>
              <a:rPr lang="en-US" b="1" dirty="0"/>
              <a:t>🗂️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45C1F8-36CF-3836-9E83-1ADA58483017}"/>
              </a:ext>
            </a:extLst>
          </p:cNvPr>
          <p:cNvSpPr txBox="1"/>
          <p:nvPr/>
        </p:nvSpPr>
        <p:spPr>
          <a:xfrm>
            <a:off x="3200399" y="3609466"/>
            <a:ext cx="6128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ystem-ui"/>
              </a:rPr>
              <a:t>Prepare the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8841A9-EA4F-0D01-C690-EE2A52403F93}"/>
              </a:ext>
            </a:extLst>
          </p:cNvPr>
          <p:cNvSpPr txBox="1"/>
          <p:nvPr/>
        </p:nvSpPr>
        <p:spPr>
          <a:xfrm>
            <a:off x="5233304" y="4969684"/>
            <a:ext cx="2062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ystem-ui"/>
              </a:rPr>
              <a:t>📑Risk Assessment</a:t>
            </a:r>
            <a:endParaRPr lang="en-US" sz="1800" dirty="0">
              <a:solidFill>
                <a:schemeClr val="bg1"/>
              </a:solidFill>
              <a:latin typeface="system-u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499CBC-1384-9441-FEA4-517DBAB205F7}"/>
              </a:ext>
            </a:extLst>
          </p:cNvPr>
          <p:cNvSpPr txBox="1"/>
          <p:nvPr/>
        </p:nvSpPr>
        <p:spPr>
          <a:xfrm>
            <a:off x="5138056" y="3980130"/>
            <a:ext cx="2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ystem-ui"/>
              </a:rPr>
              <a:t>📑Ownership Report</a:t>
            </a:r>
            <a:endParaRPr lang="en-US" sz="1800" dirty="0">
              <a:solidFill>
                <a:schemeClr val="bg1"/>
              </a:solidFill>
              <a:latin typeface="system-u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3EF28F-726F-326B-EA68-9F0C4050F805}"/>
              </a:ext>
            </a:extLst>
          </p:cNvPr>
          <p:cNvSpPr txBox="1"/>
          <p:nvPr/>
        </p:nvSpPr>
        <p:spPr>
          <a:xfrm>
            <a:off x="4525734" y="4304964"/>
            <a:ext cx="347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ystem-ui"/>
              </a:rPr>
              <a:t>📑Project Evaluation Report </a:t>
            </a:r>
            <a:r>
              <a:rPr lang="en-US" sz="1800" dirty="0">
                <a:solidFill>
                  <a:schemeClr val="bg1"/>
                </a:solidFill>
                <a:latin typeface="system-ui"/>
              </a:rPr>
              <a:t>(PER)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36E6074-27AC-DBF6-F27F-CA5B7A19AB16}"/>
              </a:ext>
            </a:extLst>
          </p:cNvPr>
          <p:cNvSpPr txBox="1"/>
          <p:nvPr/>
        </p:nvSpPr>
        <p:spPr>
          <a:xfrm>
            <a:off x="5233305" y="4644850"/>
            <a:ext cx="2062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ystem-ui"/>
              </a:rPr>
              <a:t>📉Financial Model</a:t>
            </a:r>
            <a:endParaRPr lang="en-US" sz="1800" dirty="0">
              <a:solidFill>
                <a:schemeClr val="bg1"/>
              </a:solidFill>
              <a:latin typeface="system-ui"/>
            </a:endParaRPr>
          </a:p>
        </p:txBody>
      </p:sp>
      <p:sp>
        <p:nvSpPr>
          <p:cNvPr id="4" name="BJPseudoFooter">
            <a:extLst>
              <a:ext uri="{FF2B5EF4-FFF2-40B4-BE49-F238E27FC236}">
                <a16:creationId xmlns:a16="http://schemas.microsoft.com/office/drawing/2014/main" id="{310A6BFA-3018-7880-5E1D-0747B9C4E86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59072" y="6581001"/>
            <a:ext cx="1673855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250691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5" grpId="0"/>
      <p:bldP spid="64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AF45-65B7-DCD9-396B-45ED7B4F9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21099" y="716040"/>
            <a:ext cx="8349798" cy="1228725"/>
          </a:xfrm>
        </p:spPr>
        <p:txBody>
          <a:bodyPr>
            <a:noAutofit/>
          </a:bodyPr>
          <a:lstStyle/>
          <a:p>
            <a:r>
              <a:rPr lang="en-US" b="1" dirty="0"/>
              <a:t>Summary</a:t>
            </a:r>
          </a:p>
          <a:p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45C1F8-36CF-3836-9E83-1ADA58483017}"/>
              </a:ext>
            </a:extLst>
          </p:cNvPr>
          <p:cNvSpPr txBox="1"/>
          <p:nvPr/>
        </p:nvSpPr>
        <p:spPr>
          <a:xfrm>
            <a:off x="1198786" y="1618193"/>
            <a:ext cx="979442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ystem-ui"/>
              </a:rPr>
              <a:t>Manage client relationships throughout the project lifecycle from submitting the application  to the signing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system-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ystem-ui"/>
              </a:rPr>
              <a:t>Collect, validate, and organize client information and required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system-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ystem-ui"/>
              </a:rPr>
              <a:t>Coordinate project evaluation with internal stakeholders (PSD, MCD, Credit Risk, Legal, and other related teams)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system-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ystem-ui"/>
              </a:rPr>
              <a:t>Conduct credit evaluation of the client and the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system-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ystem-ui"/>
              </a:rPr>
              <a:t>Prepare : Ownership Report, Project Evaluation Report (PER), Financial Model, and Risk Assessment </a:t>
            </a:r>
          </a:p>
        </p:txBody>
      </p:sp>
      <p:sp>
        <p:nvSpPr>
          <p:cNvPr id="4" name="BJPseudoFooter">
            <a:extLst>
              <a:ext uri="{FF2B5EF4-FFF2-40B4-BE49-F238E27FC236}">
                <a16:creationId xmlns:a16="http://schemas.microsoft.com/office/drawing/2014/main" id="{76696199-41B9-CEDF-9D05-B90491EED1C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259072" y="6581001"/>
            <a:ext cx="1673855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Classification: </a:t>
            </a:r>
            <a:r>
              <a:rPr lang="en-US" sz="1200" u="sng">
                <a:solidFill>
                  <a:srgbClr val="00C000"/>
                </a:solidFill>
                <a:latin typeface="Times New Roman" panose="02020603050405020304" pitchFamily="18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836112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: Public"/>
  <p:tag name="BJHEADERFOOTERTEXTMARKING" val="Classification: Public"/>
</p:tagLst>
</file>

<file path=ppt/theme/theme1.xml><?xml version="1.0" encoding="utf-8"?>
<a:theme xmlns:a="http://schemas.openxmlformats.org/drawingml/2006/main" name="Office Theme">
  <a:themeElements>
    <a:clrScheme name="مخصص 7">
      <a:dk1>
        <a:srgbClr val="434343"/>
      </a:dk1>
      <a:lt1>
        <a:srgbClr val="FFFFFF"/>
      </a:lt1>
      <a:dk2>
        <a:srgbClr val="5E5E5E"/>
      </a:dk2>
      <a:lt2>
        <a:srgbClr val="535353"/>
      </a:lt2>
      <a:accent1>
        <a:srgbClr val="F7DEA2"/>
      </a:accent1>
      <a:accent2>
        <a:srgbClr val="DEE3E9"/>
      </a:accent2>
      <a:accent3>
        <a:srgbClr val="BA2758"/>
      </a:accent3>
      <a:accent4>
        <a:srgbClr val="5565A2"/>
      </a:accent4>
      <a:accent5>
        <a:srgbClr val="0B4962"/>
      </a:accent5>
      <a:accent6>
        <a:srgbClr val="B47C18"/>
      </a:accent6>
      <a:hlink>
        <a:srgbClr val="0000FF"/>
      </a:hlink>
      <a:folHlink>
        <a:srgbClr val="FF00FF"/>
      </a:folHlink>
    </a:clrScheme>
    <a:fontScheme name="SIDF 3">
      <a:majorFont>
        <a:latin typeface="Sarmady Bold"/>
        <a:ea typeface=""/>
        <a:cs typeface="Sarmady Bold"/>
      </a:majorFont>
      <a:minorFont>
        <a:latin typeface="Sarmady Light"/>
        <a:ea typeface=""/>
        <a:cs typeface="Sarmady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52724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2">
              <a:lumMod val="75000"/>
            </a:schemeClr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قالب عرض تقديمي (عربي).potx" id="{91AF4D0D-C80F-497D-B1AF-87A5279EADC7}" vid="{6B64EF44-AD9B-4517-8AE9-EF30A1E65E8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قالب عرض تقديمي (عربي).potx" id="{91AF4D0D-C80F-497D-B1AF-87A5279EADC7}" vid="{FD7E9579-A875-4B5E-B8E4-A4E5A7FE7C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627__x0644__x0646__x0648__x0639_ xmlns="c9294976-6b29-40a9-9ea5-cd7a6212bfde">قوالب الصندوق</_x0627__x0644__x0646__x0648__x0639_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مستند" ma:contentTypeID="0x0101004F1BD0A03FDCB840AAE89CCB5C548044" ma:contentTypeVersion="2" ma:contentTypeDescription="إنشاء مستند جديد." ma:contentTypeScope="" ma:versionID="c21da6faf537c70797d11135b91c8e6f">
  <xsd:schema xmlns:xsd="http://www.w3.org/2001/XMLSchema" xmlns:xs="http://www.w3.org/2001/XMLSchema" xmlns:p="http://schemas.microsoft.com/office/2006/metadata/properties" xmlns:ns2="c9294976-6b29-40a9-9ea5-cd7a6212bfde" xmlns:ns3="5eeda61a-e2bc-4931-aa29-c07d5a7218d0" targetNamespace="http://schemas.microsoft.com/office/2006/metadata/properties" ma:root="true" ma:fieldsID="b06bcec2f44e59e7209be77fa2e381ed" ns2:_="" ns3:_="">
    <xsd:import namespace="c9294976-6b29-40a9-9ea5-cd7a6212bfde"/>
    <xsd:import namespace="5eeda61a-e2bc-4931-aa29-c07d5a7218d0"/>
    <xsd:element name="properties">
      <xsd:complexType>
        <xsd:sequence>
          <xsd:element name="documentManagement">
            <xsd:complexType>
              <xsd:all>
                <xsd:element ref="ns2:_x0627__x0644__x0646__x0648__x0639_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94976-6b29-40a9-9ea5-cd7a6212bfde" elementFormDefault="qualified">
    <xsd:import namespace="http://schemas.microsoft.com/office/2006/documentManagement/types"/>
    <xsd:import namespace="http://schemas.microsoft.com/office/infopath/2007/PartnerControls"/>
    <xsd:element name="_x0627__x0644__x0646__x0648__x0639_" ma:index="8" ma:displayName="النوع" ma:default="خط الصندوق" ma:format="Dropdown" ma:internalName="_x0627__x0644__x0646__x0648__x0639_">
      <xsd:simpleType>
        <xsd:restriction base="dms:Choice">
          <xsd:enumeration value="خط الصندوق"/>
          <xsd:enumeration value="مكتبة الأيقونات"/>
          <xsd:enumeration value="قوالب الصندوق"/>
          <xsd:enumeration value="شعار الصندوق"/>
          <xsd:enumeration value="ملف الصندوق الصناعي التعريفي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da61a-e2bc-4931-aa29-c07d5a7218d0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تمت مشاركته مع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نوع المحتوى"/>
        <xsd:element ref="dc:title" minOccurs="0" maxOccurs="1" ma:index="4" ma:displayName="العنوان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sisl xmlns:xsd="http://www.w3.org/2001/XMLSchema" xmlns:xsi="http://www.w3.org/2001/XMLSchema-instance" xmlns="http://www.boldonjames.com/2008/01/sie/internal/label" sislVersion="0" policy="9a89176b-3108-49bf-ba58-98a2778373cd" origin="userSelected">
  <element uid="id_classification_nonbusiness" value=""/>
</sisl>
</file>

<file path=customXml/itemProps1.xml><?xml version="1.0" encoding="utf-8"?>
<ds:datastoreItem xmlns:ds="http://schemas.openxmlformats.org/officeDocument/2006/customXml" ds:itemID="{D68ADA0A-D018-4F78-AA5C-1EBECB88D560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5eeda61a-e2bc-4931-aa29-c07d5a7218d0"/>
    <ds:schemaRef ds:uri="c9294976-6b29-40a9-9ea5-cd7a6212bfd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DE539B-FEC7-4322-BA8D-EFE115D06A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294976-6b29-40a9-9ea5-cd7a6212bfde"/>
    <ds:schemaRef ds:uri="5eeda61a-e2bc-4931-aa29-c07d5a7218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B29BF0-F2A5-4161-A26F-513CA97408A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282340B-EA7D-4A29-9D5C-9768749F9FFC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</TotalTime>
  <Words>305</Words>
  <Application>Microsoft Office PowerPoint</Application>
  <PresentationFormat>Widescreen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system-ui</vt:lpstr>
      <vt:lpstr>Sarmady Bold</vt:lpstr>
      <vt:lpstr>Times New Roman</vt:lpstr>
      <vt:lpstr>Calibri Light</vt:lpstr>
      <vt:lpstr>Sarmady Light</vt:lpstr>
      <vt:lpstr>Sarmady Light Italic</vt:lpstr>
      <vt:lpstr>Arial</vt:lpstr>
      <vt:lpstr>Sarmady</vt:lpstr>
      <vt:lpstr>Calibri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Modhy Alrasheed</dc:creator>
  <cp:lastModifiedBy>Modhy Alrasheed</cp:lastModifiedBy>
  <cp:revision>1</cp:revision>
  <dcterms:created xsi:type="dcterms:W3CDTF">2026-02-04T10:39:20Z</dcterms:created>
  <dcterms:modified xsi:type="dcterms:W3CDTF">2026-02-04T10:42:25Z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2d19e05d-7939-4074-b185-79dadee37205</vt:lpwstr>
  </property>
  <property fmtid="{D5CDD505-2E9C-101B-9397-08002B2CF9AE}" pid="3" name="bjClsUserRVM">
    <vt:lpwstr>[]</vt:lpwstr>
  </property>
  <property fmtid="{D5CDD505-2E9C-101B-9397-08002B2CF9AE}" pid="4" name="bjSaver">
    <vt:lpwstr>S7AtjaxvoGcSVFGYtZsfiLi6aKvTsKBU</vt:lpwstr>
  </property>
  <property fmtid="{D5CDD505-2E9C-101B-9397-08002B2CF9AE}" pid="5" name="bjDocumentLabelXML">
    <vt:lpwstr>&lt;?xml version="1.0" encoding="us-ascii"?&gt;&lt;sisl xmlns:xsd="http://www.w3.org/2001/XMLSchema" xmlns:xsi="http://www.w3.org/2001/XMLSchema-instance" sislVersion="0" policy="9a89176b-3108-49bf-ba58-98a2778373cd" origin="userSelected" xmlns="http://www.boldonj</vt:lpwstr>
  </property>
  <property fmtid="{D5CDD505-2E9C-101B-9397-08002B2CF9AE}" pid="6" name="bjDocumentLabelXML-0">
    <vt:lpwstr>ames.com/2008/01/sie/internal/label"&gt;&lt;element uid="id_classification_nonbusiness" value="" /&gt;&lt;/sisl&gt;</vt:lpwstr>
  </property>
  <property fmtid="{D5CDD505-2E9C-101B-9397-08002B2CF9AE}" pid="7" name="bjDocumentSecurityLabel">
    <vt:lpwstr>Public</vt:lpwstr>
  </property>
  <property fmtid="{D5CDD505-2E9C-101B-9397-08002B2CF9AE}" pid="8" name="bjSlideMasterFooterText">
    <vt:lpwstr>Classification: Public</vt:lpwstr>
  </property>
  <property fmtid="{D5CDD505-2E9C-101B-9397-08002B2CF9AE}" pid="9" name="ContentTypeId">
    <vt:lpwstr>0x0101004F1BD0A03FDCB840AAE89CCB5C548044</vt:lpwstr>
  </property>
  <property fmtid="{D5CDD505-2E9C-101B-9397-08002B2CF9AE}" pid="10" name="_AdHocReviewCycleID">
    <vt:i4>-462193803</vt:i4>
  </property>
  <property fmtid="{D5CDD505-2E9C-101B-9397-08002B2CF9AE}" pid="11" name="_NewReviewCycle">
    <vt:lpwstr/>
  </property>
  <property fmtid="{D5CDD505-2E9C-101B-9397-08002B2CF9AE}" pid="12" name="_EmailSubject">
    <vt:lpwstr>Default templates</vt:lpwstr>
  </property>
  <property fmtid="{D5CDD505-2E9C-101B-9397-08002B2CF9AE}" pid="13" name="_AuthorEmail">
    <vt:lpwstr>extfkhan@sidf.gov.sa</vt:lpwstr>
  </property>
  <property fmtid="{D5CDD505-2E9C-101B-9397-08002B2CF9AE}" pid="14" name="_AuthorEmailDisplayName">
    <vt:lpwstr>Faisal Khan</vt:lpwstr>
  </property>
</Properties>
</file>